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83" r:id="rId3"/>
    <p:sldId id="301" r:id="rId4"/>
    <p:sldId id="292" r:id="rId5"/>
    <p:sldId id="263" r:id="rId6"/>
    <p:sldId id="264" r:id="rId7"/>
    <p:sldId id="289" r:id="rId8"/>
    <p:sldId id="290" r:id="rId9"/>
    <p:sldId id="287" r:id="rId10"/>
    <p:sldId id="265" r:id="rId11"/>
    <p:sldId id="267" r:id="rId12"/>
    <p:sldId id="296" r:id="rId13"/>
    <p:sldId id="297" r:id="rId14"/>
    <p:sldId id="268" r:id="rId15"/>
    <p:sldId id="270" r:id="rId16"/>
    <p:sldId id="274" r:id="rId17"/>
    <p:sldId id="272" r:id="rId18"/>
    <p:sldId id="273" r:id="rId19"/>
    <p:sldId id="275" r:id="rId20"/>
    <p:sldId id="271" r:id="rId21"/>
    <p:sldId id="276" r:id="rId22"/>
    <p:sldId id="277" r:id="rId23"/>
    <p:sldId id="291" r:id="rId24"/>
    <p:sldId id="294" r:id="rId25"/>
    <p:sldId id="295" r:id="rId26"/>
    <p:sldId id="279" r:id="rId27"/>
    <p:sldId id="280" r:id="rId28"/>
    <p:sldId id="286" r:id="rId29"/>
    <p:sldId id="285" r:id="rId30"/>
    <p:sldId id="300" r:id="rId31"/>
    <p:sldId id="282" r:id="rId32"/>
    <p:sldId id="313" r:id="rId33"/>
    <p:sldId id="312" r:id="rId34"/>
    <p:sldId id="302" r:id="rId35"/>
    <p:sldId id="314" r:id="rId36"/>
    <p:sldId id="315" r:id="rId37"/>
    <p:sldId id="317" r:id="rId38"/>
    <p:sldId id="309" r:id="rId39"/>
    <p:sldId id="318" r:id="rId40"/>
    <p:sldId id="258" r:id="rId41"/>
    <p:sldId id="303" r:id="rId42"/>
    <p:sldId id="304" r:id="rId43"/>
    <p:sldId id="316" r:id="rId44"/>
    <p:sldId id="305" r:id="rId45"/>
    <p:sldId id="306" r:id="rId46"/>
    <p:sldId id="307" r:id="rId47"/>
    <p:sldId id="308" r:id="rId48"/>
    <p:sldId id="278" r:id="rId49"/>
    <p:sldId id="310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D9D9"/>
    <a:srgbClr val="FF29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BD063-9ABA-40BF-AB9E-9A4B79EC27C1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E616B-B190-48D5-8C49-97E6472B81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13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E616B-B190-48D5-8C49-97E6472B814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80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794A-6177-41A1-ABD2-DBC16AD38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31DDF-F82D-46D0-8EB9-C55591625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EFC8-D3BB-459C-BAC8-7F9D032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16F4-B122-412C-8D71-84A2B528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57BC-4A37-442E-83EF-A3CF6F49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630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D00D-34C6-4C2A-A860-30377965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FCDB-B6CB-4D95-9579-2DDD93D9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C1211-77BB-489A-9793-EC63F730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72C5-5643-4FE0-93D4-697A8B5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3B01-5FAC-4DEA-9A14-FC6F872E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8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4768F-95EE-4C74-9DF1-C732530B7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5783A-02A0-4E09-8984-C9C9A3F3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237A-5811-4467-A76A-126354B5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37C9-1DB4-4735-8F8D-E749F69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EEFF-9F8B-46B1-B4A1-7C133F1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968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B4AB-A1D7-4347-92AD-0B57AB74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3B23-EFD4-416F-AD3F-A8878576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7748-B95F-46FF-88BC-047E45A3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9ED16-E4A4-490F-9F33-8FB104C7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B5F8-3D4C-4575-A179-038B5EBB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34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3533-D59D-439E-A634-F187A8CA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A7B7F-8E95-45D4-AF45-7924BC140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B0B4-76A9-440B-8291-273452AB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1196-A2EC-4A3A-AE15-7CEC3DA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DADCF-2E13-4225-91AA-FE99150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77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337-3D2F-4C5B-802C-6719BC2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D9B1-407E-466A-B09D-9ECCD8FB0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4A14A-AA61-4C84-A22D-B8972A7C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D140E-E83E-4CD5-A8E6-15F4138A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AA40E-72C6-4F97-983F-9A8ED3C0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A30FB-0B3C-4B76-9FC6-E8D29A2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26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3F64-3422-40C0-92A3-44DDB99D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E6030-F4A7-453D-8227-6B36CB642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5BF3-5378-48D9-BF50-194F9E11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AC97D-A432-4F7A-AE1B-D321A6E47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C253D-C31C-4F01-BA3B-56A452349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FAE4F-5A57-4D4F-8DC2-6161C12B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FA2A9-7C68-424E-90E6-EDAFD025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326F8-56A6-4AFB-85AE-EEB3565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28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5C28-3FA6-4FA4-AA9F-5B9095BA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B280A-532A-4043-AA61-640BE995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79682-00DD-43BD-AF80-D6DD9080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4BE6F-2E6E-4A88-A282-8A612584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96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F221C-57A5-4306-815E-64233F45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5FD34-16AC-47BE-9AD1-BCB08DD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0528-53A7-4501-B49B-53476472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42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41D2-26E8-441C-8B24-498F2666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2B3E-54CF-4EA3-BB2C-A468B730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6571-8E6A-4B47-92F3-198B40AD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3811-1E50-4129-8E31-0C1E8D49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99FB6-F8E2-4302-A956-4864A74F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34C54-AA4E-45E3-97BC-71ABE8AD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6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3B7E-7818-422F-B38B-5928B2CB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4EFEB-175A-481A-8121-554889F34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18E25-F8C6-4CE1-B4ED-2D4D987D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C0AE-EC33-4AE2-885B-3B2CB7C4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74F1-4F28-493D-A429-252CBB6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CF5F-4A55-46E8-A78B-B26B7D1C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65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3FD62-922D-43B1-8CD7-4B974C06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BCA3-9EB8-49C5-A985-D55DDA9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8149E-FBFB-46A0-929F-F073229C7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F6628-44E1-4C7E-9F15-EC161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5AE0-3B54-493A-BA10-314D4DA6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9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docs.opencv.org/master/dc/df6/tutorial_py_histogram_backprojection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vemetrics.com/products/igorpro/imageprocessing/imagetransforms/histmodification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docs.opencv.org/master/dc/df6/tutorial_py_histogram_backprojection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zier_curve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445A-FD0C-4CD0-98C0-05CFC0FF4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801" y="800100"/>
            <a:ext cx="11264024" cy="2709863"/>
          </a:xfrm>
        </p:spPr>
        <p:txBody>
          <a:bodyPr>
            <a:normAutofit/>
          </a:bodyPr>
          <a:lstStyle/>
          <a:p>
            <a:r>
              <a:rPr lang="en-AU" dirty="0"/>
              <a:t>An interpretable system for single camera autonomous vehicle navigation localisation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0678C-58C3-4969-BF86-2AD1B93EC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47"/>
          <a:stretch/>
        </p:blipFill>
        <p:spPr>
          <a:xfrm>
            <a:off x="0" y="4637012"/>
            <a:ext cx="12192000" cy="1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7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27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5468644" y="3826275"/>
            <a:ext cx="2559729" cy="3031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3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AF51A-064D-42EA-B81C-BAD0018A264D}"/>
              </a:ext>
            </a:extLst>
          </p:cNvPr>
          <p:cNvSpPr txBox="1"/>
          <p:nvPr/>
        </p:nvSpPr>
        <p:spPr>
          <a:xfrm>
            <a:off x="4240364" y="6052502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hlinkClick r:id="rId2"/>
              </a:rPr>
              <a:t>https://docs.opencv.org/master/dc/df6/tutorial_py_histogram_backprojection.html</a:t>
            </a:r>
            <a:endParaRPr lang="en-AU" sz="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477F22-A884-4C03-B4CD-5600FE9A01BC}"/>
              </a:ext>
            </a:extLst>
          </p:cNvPr>
          <p:cNvGrpSpPr/>
          <p:nvPr/>
        </p:nvGrpSpPr>
        <p:grpSpPr>
          <a:xfrm>
            <a:off x="544828" y="2112283"/>
            <a:ext cx="11102343" cy="3192597"/>
            <a:chOff x="703786" y="2102758"/>
            <a:chExt cx="11102343" cy="31925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EC4A307-E6E0-4124-A22F-BA9D03A21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31" b="33538"/>
            <a:stretch/>
          </p:blipFill>
          <p:spPr bwMode="auto">
            <a:xfrm>
              <a:off x="6671090" y="2102758"/>
              <a:ext cx="5135039" cy="319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D0E9A66-3AE8-4487-8466-4C9B3FC7E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9"/>
            <a:stretch/>
          </p:blipFill>
          <p:spPr bwMode="auto">
            <a:xfrm>
              <a:off x="703786" y="2102758"/>
              <a:ext cx="5135039" cy="319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138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9298F637-5B2C-4B97-8A57-9F0ABC6C4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585913"/>
            <a:ext cx="10334625" cy="51673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B17181-BD1A-4CC6-864C-DBC6F2E174F5}"/>
              </a:ext>
            </a:extLst>
          </p:cNvPr>
          <p:cNvSpPr/>
          <p:nvPr/>
        </p:nvSpPr>
        <p:spPr>
          <a:xfrm>
            <a:off x="3321050" y="5829300"/>
            <a:ext cx="428625" cy="70802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377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90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5264457" y="1"/>
            <a:ext cx="65903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2559729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10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FF81-09FD-4BC4-A446-C359E0DD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mask generation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3E673-5C21-465B-8C94-B5783027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9661"/>
            <a:ext cx="10515600" cy="2643265"/>
          </a:xfrm>
        </p:spPr>
      </p:pic>
    </p:spTree>
    <p:extLst>
      <p:ext uri="{BB962C8B-B14F-4D97-AF65-F5344CB8AC3E}">
        <p14:creationId xmlns:p14="http://schemas.microsoft.com/office/powerpoint/2010/main" val="283644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4136995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314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5237825" y="1"/>
            <a:ext cx="2210540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47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5B2C-C582-4826-9E8B-225C34FF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Driving line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CC2D6-AB75-4A40-A458-0D16F36C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9241"/>
            <a:ext cx="10515600" cy="4244105"/>
          </a:xfrm>
        </p:spPr>
      </p:pic>
    </p:spTree>
    <p:extLst>
      <p:ext uri="{BB962C8B-B14F-4D97-AF65-F5344CB8AC3E}">
        <p14:creationId xmlns:p14="http://schemas.microsoft.com/office/powerpoint/2010/main" val="111936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405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Single camera navigation localisation</a:t>
            </a:r>
          </a:p>
          <a:p>
            <a:pPr lvl="1"/>
            <a:r>
              <a:rPr lang="en-AU" dirty="0"/>
              <a:t>Route feature detection and tracking</a:t>
            </a:r>
          </a:p>
          <a:p>
            <a:pPr lvl="1"/>
            <a:r>
              <a:rPr lang="en-AU" dirty="0"/>
              <a:t>Driving line development</a:t>
            </a:r>
          </a:p>
          <a:p>
            <a:endParaRPr lang="en-AU" dirty="0"/>
          </a:p>
          <a:p>
            <a:r>
              <a:rPr lang="en-AU" dirty="0"/>
              <a:t>Modular with defined input/outputs</a:t>
            </a:r>
          </a:p>
          <a:p>
            <a:pPr lvl="1"/>
            <a:r>
              <a:rPr lang="en-AU" dirty="0"/>
              <a:t>Swap out individual module implementations</a:t>
            </a:r>
          </a:p>
          <a:p>
            <a:pPr lvl="1"/>
            <a:endParaRPr lang="en-AU" dirty="0"/>
          </a:p>
          <a:p>
            <a:r>
              <a:rPr lang="en-AU" dirty="0"/>
              <a:t>Human interpretable</a:t>
            </a:r>
          </a:p>
          <a:p>
            <a:pPr lvl="1"/>
            <a:r>
              <a:rPr lang="en-AU" dirty="0"/>
              <a:t>Explainable modules and understandable input/outputs</a:t>
            </a:r>
          </a:p>
          <a:p>
            <a:endParaRPr lang="en-AU" dirty="0"/>
          </a:p>
          <a:p>
            <a:r>
              <a:rPr lang="en-AU" dirty="0"/>
              <a:t>Designed to be an input to a controller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0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226423" y="1"/>
            <a:ext cx="462841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9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273988" y="1855433"/>
            <a:ext cx="3421054" cy="72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583402"/>
            <a:ext cx="4823534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8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1530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A2FF2-F08E-4079-98E9-B8B775C3D6F0}"/>
              </a:ext>
            </a:extLst>
          </p:cNvPr>
          <p:cNvSpPr/>
          <p:nvPr/>
        </p:nvSpPr>
        <p:spPr>
          <a:xfrm>
            <a:off x="7847859" y="3824055"/>
            <a:ext cx="2861759" cy="304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954BC-5489-4F3C-A6EF-A90B3DD6E762}"/>
              </a:ext>
            </a:extLst>
          </p:cNvPr>
          <p:cNvSpPr/>
          <p:nvPr/>
        </p:nvSpPr>
        <p:spPr>
          <a:xfrm>
            <a:off x="8773842" y="1962705"/>
            <a:ext cx="2861759" cy="57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3239-2E3A-4477-ABD0-1A2D0DF037F6}"/>
              </a:ext>
            </a:extLst>
          </p:cNvPr>
          <p:cNvSpPr/>
          <p:nvPr/>
        </p:nvSpPr>
        <p:spPr>
          <a:xfrm>
            <a:off x="7368466" y="3895724"/>
            <a:ext cx="4823534" cy="2962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71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1893481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17" y="4498210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8672175" y="2299429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3520582"/>
            <a:ext cx="1289686" cy="1345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8848226" y="406567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5147683"/>
            <a:ext cx="1289686" cy="13451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8848226" y="5692775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9038059" y="378376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8637436" y="544287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5" y="1629755"/>
            <a:ext cx="6465400" cy="2266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67A262-B513-4D9F-8ADD-09C13847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4995309" y="4488395"/>
            <a:ext cx="1289686" cy="1345192"/>
          </a:xfrm>
          <a:prstGeom prst="rect">
            <a:avLst/>
          </a:prstGeom>
        </p:spPr>
      </p:pic>
      <p:sp>
        <p:nvSpPr>
          <p:cNvPr id="59" name="Left Brace 58">
            <a:extLst>
              <a:ext uri="{FF2B5EF4-FFF2-40B4-BE49-F238E27FC236}">
                <a16:creationId xmlns:a16="http://schemas.microsoft.com/office/drawing/2014/main" id="{189EDEF9-52D5-4B60-8DE8-45D270CF99E2}"/>
              </a:ext>
            </a:extLst>
          </p:cNvPr>
          <p:cNvSpPr/>
          <p:nvPr/>
        </p:nvSpPr>
        <p:spPr>
          <a:xfrm>
            <a:off x="7115290" y="1746757"/>
            <a:ext cx="1042123" cy="4746118"/>
          </a:xfrm>
          <a:prstGeom prst="leftBrace">
            <a:avLst>
              <a:gd name="adj1" fmla="val 8333"/>
              <a:gd name="adj2" fmla="val 775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C30006-C0F0-469E-AD98-CED9EF295B91}"/>
              </a:ext>
            </a:extLst>
          </p:cNvPr>
          <p:cNvSpPr txBox="1"/>
          <p:nvPr/>
        </p:nvSpPr>
        <p:spPr>
          <a:xfrm>
            <a:off x="1962769" y="6008513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Detected road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B3A009-D78C-48B5-9191-017FE72FA38E}"/>
              </a:ext>
            </a:extLst>
          </p:cNvPr>
          <p:cNvSpPr txBox="1"/>
          <p:nvPr/>
        </p:nvSpPr>
        <p:spPr>
          <a:xfrm>
            <a:off x="4929215" y="6008513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mask</a:t>
            </a:r>
          </a:p>
        </p:txBody>
      </p:sp>
    </p:spTree>
    <p:extLst>
      <p:ext uri="{BB962C8B-B14F-4D97-AF65-F5344CB8AC3E}">
        <p14:creationId xmlns:p14="http://schemas.microsoft.com/office/powerpoint/2010/main" val="379021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012309" y="2083808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1316319" y="2489756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012309" y="3710909"/>
            <a:ext cx="1289686" cy="1345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1492370" y="425600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012309" y="5338010"/>
            <a:ext cx="1289686" cy="1345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5334493"/>
            <a:ext cx="1316161" cy="13255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1492370" y="588310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1682203" y="397409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1281580" y="5633199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D24EB9-45E9-4B9E-9029-D56E217783C5}"/>
              </a:ext>
            </a:extLst>
          </p:cNvPr>
          <p:cNvGrpSpPr/>
          <p:nvPr/>
        </p:nvGrpSpPr>
        <p:grpSpPr>
          <a:xfrm>
            <a:off x="5764145" y="3701245"/>
            <a:ext cx="1316161" cy="1325562"/>
            <a:chOff x="7173845" y="3701245"/>
            <a:chExt cx="1316161" cy="132556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C54E85-3E1B-4371-BF16-86892DA4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3845" y="3701245"/>
              <a:ext cx="1316161" cy="13255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260CCD-B600-4919-848F-43A64091274E}"/>
                </a:ext>
              </a:extLst>
            </p:cNvPr>
            <p:cNvSpPr/>
            <p:nvPr/>
          </p:nvSpPr>
          <p:spPr>
            <a:xfrm rot="334790">
              <a:off x="7409185" y="4273829"/>
              <a:ext cx="868600" cy="6142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B5669A-7CA4-41A1-9F52-5209D36D037B}"/>
                </a:ext>
              </a:extLst>
            </p:cNvPr>
            <p:cNvSpPr/>
            <p:nvPr/>
          </p:nvSpPr>
          <p:spPr>
            <a:xfrm rot="5400000">
              <a:off x="7619280" y="4566121"/>
              <a:ext cx="37147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F89953-FDBC-4F35-A04A-4A561C373BED}"/>
              </a:ext>
            </a:extLst>
          </p:cNvPr>
          <p:cNvGrpSpPr/>
          <p:nvPr/>
        </p:nvGrpSpPr>
        <p:grpSpPr>
          <a:xfrm>
            <a:off x="5775704" y="2080291"/>
            <a:ext cx="1316161" cy="1325562"/>
            <a:chOff x="9372590" y="2080291"/>
            <a:chExt cx="1316161" cy="132556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9F0817-5D83-4399-AFB7-CEE7A4BDA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590" y="2080291"/>
              <a:ext cx="1316161" cy="132556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B04F08B-3258-4817-B304-05151919D00E}"/>
                </a:ext>
              </a:extLst>
            </p:cNvPr>
            <p:cNvSpPr/>
            <p:nvPr/>
          </p:nvSpPr>
          <p:spPr>
            <a:xfrm rot="5400000">
              <a:off x="9844932" y="2943892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9779EC7-3D47-4940-A717-A819559C1843}"/>
                </a:ext>
              </a:extLst>
            </p:cNvPr>
            <p:cNvSpPr/>
            <p:nvPr/>
          </p:nvSpPr>
          <p:spPr>
            <a:xfrm rot="5400000">
              <a:off x="10121157" y="2585480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36BC29-41A2-486A-B641-8927DEAFA9A6}"/>
                </a:ext>
              </a:extLst>
            </p:cNvPr>
            <p:cNvSpPr/>
            <p:nvPr/>
          </p:nvSpPr>
          <p:spPr>
            <a:xfrm rot="5400000">
              <a:off x="9400632" y="2479746"/>
              <a:ext cx="58294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2E60F93-EAB9-44CC-AEE7-2F079F8C541C}"/>
              </a:ext>
            </a:extLst>
          </p:cNvPr>
          <p:cNvSpPr/>
          <p:nvPr/>
        </p:nvSpPr>
        <p:spPr>
          <a:xfrm>
            <a:off x="5764145" y="5342885"/>
            <a:ext cx="1316161" cy="1317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blipFill>
                <a:blip r:embed="rId5"/>
                <a:stretch>
                  <a:fillRect l="-2491" r="-3203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blipFill>
                <a:blip r:embed="rId6"/>
                <a:stretch>
                  <a:fillRect l="-3922" r="-4412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blipFill>
                <a:blip r:embed="rId7"/>
                <a:stretch>
                  <a:fillRect l="-4624" r="-5202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blipFill>
                <a:blip r:embed="rId8"/>
                <a:stretch>
                  <a:fillRect l="-4348" r="-3865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A367782C-8CBF-4931-A864-CB6AE7899361}"/>
              </a:ext>
            </a:extLst>
          </p:cNvPr>
          <p:cNvSpPr/>
          <p:nvPr/>
        </p:nvSpPr>
        <p:spPr>
          <a:xfrm>
            <a:off x="4926570" y="2616783"/>
            <a:ext cx="409021" cy="379034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3761D0-A44A-4B3C-A72F-8E7513BEDC2C}"/>
              </a:ext>
            </a:extLst>
          </p:cNvPr>
          <p:cNvSpPr/>
          <p:nvPr/>
        </p:nvSpPr>
        <p:spPr>
          <a:xfrm>
            <a:off x="2538159" y="2655409"/>
            <a:ext cx="322302" cy="3223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5D9AFACD-1148-47B6-AF07-D23C2C0A8BE9}"/>
              </a:ext>
            </a:extLst>
          </p:cNvPr>
          <p:cNvSpPr/>
          <p:nvPr/>
        </p:nvSpPr>
        <p:spPr>
          <a:xfrm>
            <a:off x="4926570" y="4152721"/>
            <a:ext cx="409021" cy="379034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E1D4DE-E014-467E-A05B-A8C5CA0B55BD}"/>
              </a:ext>
            </a:extLst>
          </p:cNvPr>
          <p:cNvSpPr/>
          <p:nvPr/>
        </p:nvSpPr>
        <p:spPr>
          <a:xfrm>
            <a:off x="2538159" y="4191347"/>
            <a:ext cx="322302" cy="3223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40FCC5C7-902A-4517-83ED-3C34E7D4419E}"/>
              </a:ext>
            </a:extLst>
          </p:cNvPr>
          <p:cNvSpPr/>
          <p:nvPr/>
        </p:nvSpPr>
        <p:spPr>
          <a:xfrm>
            <a:off x="4926570" y="5822468"/>
            <a:ext cx="409021" cy="379034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F1F978-01AB-4DE0-B266-88081FD2CCBA}"/>
              </a:ext>
            </a:extLst>
          </p:cNvPr>
          <p:cNvSpPr/>
          <p:nvPr/>
        </p:nvSpPr>
        <p:spPr>
          <a:xfrm>
            <a:off x="2538159" y="5861094"/>
            <a:ext cx="322302" cy="3223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64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2F57AF3F-5C34-409F-8654-1FA74D26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36" y="2080291"/>
            <a:ext cx="1316161" cy="1325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090013" y="2216160"/>
            <a:ext cx="1289686" cy="1175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-1786003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120412" y="3843261"/>
            <a:ext cx="1289686" cy="1175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-1640351" y="438835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36" y="4905160"/>
            <a:ext cx="1742449" cy="17548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-1450518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C54E85-3E1B-4371-BF16-86892DA4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3701245"/>
            <a:ext cx="1316161" cy="132556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BB5669A-7CA4-41A1-9F52-5209D36D037B}"/>
              </a:ext>
            </a:extLst>
          </p:cNvPr>
          <p:cNvSpPr/>
          <p:nvPr/>
        </p:nvSpPr>
        <p:spPr>
          <a:xfrm rot="5400000">
            <a:off x="6111822" y="4468364"/>
            <a:ext cx="566992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04F08B-3258-4817-B304-05151919D00E}"/>
              </a:ext>
            </a:extLst>
          </p:cNvPr>
          <p:cNvSpPr/>
          <p:nvPr/>
        </p:nvSpPr>
        <p:spPr>
          <a:xfrm rot="5400000">
            <a:off x="6324757" y="3020603"/>
            <a:ext cx="218053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779EC7-3D47-4940-A717-A819559C1843}"/>
              </a:ext>
            </a:extLst>
          </p:cNvPr>
          <p:cNvSpPr/>
          <p:nvPr/>
        </p:nvSpPr>
        <p:spPr>
          <a:xfrm rot="5400000">
            <a:off x="6454092" y="2655659"/>
            <a:ext cx="51183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36BC29-41A2-486A-B641-8927DEAFA9A6}"/>
              </a:ext>
            </a:extLst>
          </p:cNvPr>
          <p:cNvSpPr/>
          <p:nvPr/>
        </p:nvSpPr>
        <p:spPr>
          <a:xfrm rot="5400000">
            <a:off x="5733567" y="2549926"/>
            <a:ext cx="72330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blipFill>
                <a:blip r:embed="rId5"/>
                <a:stretch>
                  <a:fillRect l="-3077" r="-3462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blipFill>
                <a:blip r:embed="rId6"/>
                <a:stretch>
                  <a:fillRect l="-4372" r="-4918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blipFill>
                <a:blip r:embed="rId7"/>
                <a:stretch>
                  <a:fillRect l="-3587" r="-4036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blipFill>
                <a:blip r:embed="rId8"/>
                <a:stretch>
                  <a:fillRect l="-3502" r="-3113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47838E-6DED-42A6-AF96-786A513B7B35}"/>
              </a:ext>
            </a:extLst>
          </p:cNvPr>
          <p:cNvSpPr/>
          <p:nvPr/>
        </p:nvSpPr>
        <p:spPr>
          <a:xfrm>
            <a:off x="-2084870" y="2080291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B7AAF1-243A-4265-A01D-D255B1C388F0}"/>
              </a:ext>
            </a:extLst>
          </p:cNvPr>
          <p:cNvSpPr/>
          <p:nvPr/>
        </p:nvSpPr>
        <p:spPr>
          <a:xfrm>
            <a:off x="-2115269" y="3706787"/>
            <a:ext cx="1275227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96F7771-C2B7-49E0-9436-936B43A1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5334493"/>
            <a:ext cx="1316161" cy="132556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F7D7A25-20B2-441D-B0DD-D3206940FF73}"/>
              </a:ext>
            </a:extLst>
          </p:cNvPr>
          <p:cNvSpPr/>
          <p:nvPr/>
        </p:nvSpPr>
        <p:spPr>
          <a:xfrm rot="334790">
            <a:off x="6154788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E81689-24AE-48EA-B78A-06B5B413F60C}"/>
              </a:ext>
            </a:extLst>
          </p:cNvPr>
          <p:cNvSpPr/>
          <p:nvPr/>
        </p:nvSpPr>
        <p:spPr>
          <a:xfrm rot="334790">
            <a:off x="6434773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F95DE0-270D-4479-9E65-47E546367CAB}"/>
              </a:ext>
            </a:extLst>
          </p:cNvPr>
          <p:cNvSpPr/>
          <p:nvPr/>
        </p:nvSpPr>
        <p:spPr>
          <a:xfrm rot="334790">
            <a:off x="6025616" y="4377665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000418-8157-4A27-9D56-BC5B4FF1385F}"/>
              </a:ext>
            </a:extLst>
          </p:cNvPr>
          <p:cNvSpPr/>
          <p:nvPr/>
        </p:nvSpPr>
        <p:spPr>
          <a:xfrm rot="334790">
            <a:off x="6017802" y="4377664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1E1AEB-6645-4BE1-929F-B747A7B50A59}"/>
              </a:ext>
            </a:extLst>
          </p:cNvPr>
          <p:cNvSpPr/>
          <p:nvPr/>
        </p:nvSpPr>
        <p:spPr>
          <a:xfrm rot="334790">
            <a:off x="6009851" y="3908256"/>
            <a:ext cx="591320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F9A367-443C-436B-A78B-60F371B8E17D}"/>
              </a:ext>
            </a:extLst>
          </p:cNvPr>
          <p:cNvSpPr/>
          <p:nvPr/>
        </p:nvSpPr>
        <p:spPr>
          <a:xfrm rot="334790">
            <a:off x="5907556" y="4111334"/>
            <a:ext cx="203563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DC257B-DDA2-4304-BD66-AA22AC492336}"/>
              </a:ext>
            </a:extLst>
          </p:cNvPr>
          <p:cNvSpPr/>
          <p:nvPr/>
        </p:nvSpPr>
        <p:spPr>
          <a:xfrm rot="334790">
            <a:off x="6286996" y="6035592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28E988-C4EB-4155-AB24-2BC6C2B8CA35}"/>
              </a:ext>
            </a:extLst>
          </p:cNvPr>
          <p:cNvSpPr/>
          <p:nvPr/>
        </p:nvSpPr>
        <p:spPr>
          <a:xfrm rot="5400000">
            <a:off x="6165568" y="6046024"/>
            <a:ext cx="566992" cy="640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6586B93-51A1-4D79-A8D9-9A8BA2F9D516}"/>
              </a:ext>
            </a:extLst>
          </p:cNvPr>
          <p:cNvSpPr/>
          <p:nvPr/>
        </p:nvSpPr>
        <p:spPr>
          <a:xfrm rot="334790">
            <a:off x="6286996" y="5392827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74B4366-1BA4-461D-8962-B564AC0056D5}"/>
              </a:ext>
            </a:extLst>
          </p:cNvPr>
          <p:cNvSpPr/>
          <p:nvPr/>
        </p:nvSpPr>
        <p:spPr>
          <a:xfrm rot="5400000">
            <a:off x="5870189" y="5680250"/>
            <a:ext cx="566992" cy="4977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36A353-5A0E-42B1-B245-4A9DDA6C66F9}"/>
              </a:ext>
            </a:extLst>
          </p:cNvPr>
          <p:cNvSpPr/>
          <p:nvPr/>
        </p:nvSpPr>
        <p:spPr>
          <a:xfrm>
            <a:off x="10923277" y="5787590"/>
            <a:ext cx="119765" cy="1124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D7805C0-FDE7-49D7-8F16-C077D6C9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5304058"/>
            <a:ext cx="1316161" cy="1325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EAD48-6186-4EE8-B288-598F579B7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927" y="3660636"/>
            <a:ext cx="1423068" cy="1433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1C6CC-9052-42DF-A2CD-A85CBC9F5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888" y="2041872"/>
            <a:ext cx="1443228" cy="1433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D194E-54DD-4CD5-97D6-153AF3579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455" y="5189627"/>
            <a:ext cx="1423500" cy="144306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67D69F1-960B-43A3-92D0-46D17BBEB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1560"/>
          <a:stretch/>
        </p:blipFill>
        <p:spPr>
          <a:xfrm>
            <a:off x="-2110968" y="5470362"/>
            <a:ext cx="1289686" cy="118969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77F29EE-6E3B-44A7-832B-610F92411888}"/>
              </a:ext>
            </a:extLst>
          </p:cNvPr>
          <p:cNvSpPr/>
          <p:nvPr/>
        </p:nvSpPr>
        <p:spPr>
          <a:xfrm rot="334790">
            <a:off x="-1630907" y="601545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A189507-0B8E-4630-A214-310651A42AD4}"/>
              </a:ext>
            </a:extLst>
          </p:cNvPr>
          <p:cNvSpPr/>
          <p:nvPr/>
        </p:nvSpPr>
        <p:spPr>
          <a:xfrm rot="334790">
            <a:off x="-1841697" y="576555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A2F2F0-B715-45A2-B58E-B5E4F03D9925}"/>
              </a:ext>
            </a:extLst>
          </p:cNvPr>
          <p:cNvSpPr/>
          <p:nvPr/>
        </p:nvSpPr>
        <p:spPr>
          <a:xfrm>
            <a:off x="-2105825" y="5342885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Equals 44">
            <a:extLst>
              <a:ext uri="{FF2B5EF4-FFF2-40B4-BE49-F238E27FC236}">
                <a16:creationId xmlns:a16="http://schemas.microsoft.com/office/drawing/2014/main" id="{3FF4F051-3F4B-4255-A487-B162451A1C9A}"/>
              </a:ext>
            </a:extLst>
          </p:cNvPr>
          <p:cNvSpPr/>
          <p:nvPr/>
        </p:nvSpPr>
        <p:spPr>
          <a:xfrm>
            <a:off x="4926570" y="2616783"/>
            <a:ext cx="409021" cy="379034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167B444-0BEC-4F4C-80D3-18D017F8BC92}"/>
              </a:ext>
            </a:extLst>
          </p:cNvPr>
          <p:cNvSpPr/>
          <p:nvPr/>
        </p:nvSpPr>
        <p:spPr>
          <a:xfrm>
            <a:off x="2538159" y="2655409"/>
            <a:ext cx="322302" cy="3223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Equals 47">
            <a:extLst>
              <a:ext uri="{FF2B5EF4-FFF2-40B4-BE49-F238E27FC236}">
                <a16:creationId xmlns:a16="http://schemas.microsoft.com/office/drawing/2014/main" id="{8B1FAD97-A70C-4914-B954-70E14CA10CD9}"/>
              </a:ext>
            </a:extLst>
          </p:cNvPr>
          <p:cNvSpPr/>
          <p:nvPr/>
        </p:nvSpPr>
        <p:spPr>
          <a:xfrm>
            <a:off x="4926570" y="4152721"/>
            <a:ext cx="409021" cy="379034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18A74C6-44DE-4564-9F21-D55192CEA690}"/>
              </a:ext>
            </a:extLst>
          </p:cNvPr>
          <p:cNvSpPr/>
          <p:nvPr/>
        </p:nvSpPr>
        <p:spPr>
          <a:xfrm>
            <a:off x="2538159" y="4191347"/>
            <a:ext cx="322302" cy="3223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Equals 57">
            <a:extLst>
              <a:ext uri="{FF2B5EF4-FFF2-40B4-BE49-F238E27FC236}">
                <a16:creationId xmlns:a16="http://schemas.microsoft.com/office/drawing/2014/main" id="{78D35200-577C-413B-BAC8-AA168ABE981F}"/>
              </a:ext>
            </a:extLst>
          </p:cNvPr>
          <p:cNvSpPr/>
          <p:nvPr/>
        </p:nvSpPr>
        <p:spPr>
          <a:xfrm>
            <a:off x="4926570" y="5822468"/>
            <a:ext cx="409021" cy="379034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6D831E9-492E-44F7-9CC5-2B80828CAE49}"/>
              </a:ext>
            </a:extLst>
          </p:cNvPr>
          <p:cNvSpPr/>
          <p:nvPr/>
        </p:nvSpPr>
        <p:spPr>
          <a:xfrm>
            <a:off x="2538159" y="5861094"/>
            <a:ext cx="322302" cy="32230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868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6052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529E6-196C-454E-BBCC-A5E6B3E22BE9}"/>
              </a:ext>
            </a:extLst>
          </p:cNvPr>
          <p:cNvSpPr/>
          <p:nvPr/>
        </p:nvSpPr>
        <p:spPr>
          <a:xfrm>
            <a:off x="8773751" y="1855434"/>
            <a:ext cx="2861759" cy="5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06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721048" y="3835152"/>
            <a:ext cx="2462073" cy="302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3624B-C33A-47E0-88EC-8092F8B7A5F4}"/>
              </a:ext>
            </a:extLst>
          </p:cNvPr>
          <p:cNvSpPr/>
          <p:nvPr/>
        </p:nvSpPr>
        <p:spPr>
          <a:xfrm>
            <a:off x="9656052" y="4010024"/>
            <a:ext cx="2559728" cy="284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15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E994-E42A-4623-930E-23D4882F109F}"/>
              </a:ext>
            </a:extLst>
          </p:cNvPr>
          <p:cNvSpPr/>
          <p:nvPr/>
        </p:nvSpPr>
        <p:spPr>
          <a:xfrm>
            <a:off x="633046" y="174439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63E14-3EAB-401E-AB52-16E8DF8EF476}"/>
              </a:ext>
            </a:extLst>
          </p:cNvPr>
          <p:cNvSpPr/>
          <p:nvPr/>
        </p:nvSpPr>
        <p:spPr>
          <a:xfrm>
            <a:off x="2264898" y="3545057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6CCE2-4DA6-444E-8AF1-9B32C86A0995}"/>
              </a:ext>
            </a:extLst>
          </p:cNvPr>
          <p:cNvSpPr/>
          <p:nvPr/>
        </p:nvSpPr>
        <p:spPr>
          <a:xfrm>
            <a:off x="6738425" y="174439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D723C4-8C8C-480A-8655-3224315D0E2F}"/>
              </a:ext>
            </a:extLst>
          </p:cNvPr>
          <p:cNvCxnSpPr/>
          <p:nvPr/>
        </p:nvCxnSpPr>
        <p:spPr>
          <a:xfrm>
            <a:off x="8446477" y="3601329"/>
            <a:ext cx="281354" cy="3938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361CCC-87C1-4787-97A7-E55C564CA757}"/>
              </a:ext>
            </a:extLst>
          </p:cNvPr>
          <p:cNvSpPr/>
          <p:nvPr/>
        </p:nvSpPr>
        <p:spPr>
          <a:xfrm>
            <a:off x="8695006" y="3952801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7B6DD-5FA8-4896-A324-369555CE5E51}"/>
              </a:ext>
            </a:extLst>
          </p:cNvPr>
          <p:cNvSpPr/>
          <p:nvPr/>
        </p:nvSpPr>
        <p:spPr>
          <a:xfrm>
            <a:off x="8370277" y="3545057"/>
            <a:ext cx="152400" cy="1524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ED41F-2D0A-41B3-B52B-94E24A8E42E5}"/>
              </a:ext>
            </a:extLst>
          </p:cNvPr>
          <p:cNvSpPr txBox="1"/>
          <p:nvPr/>
        </p:nvSpPr>
        <p:spPr>
          <a:xfrm>
            <a:off x="8538667" y="349135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(2,3)</a:t>
            </a:r>
          </a:p>
        </p:txBody>
      </p:sp>
    </p:spTree>
    <p:extLst>
      <p:ext uri="{BB962C8B-B14F-4D97-AF65-F5344CB8AC3E}">
        <p14:creationId xmlns:p14="http://schemas.microsoft.com/office/powerpoint/2010/main" val="25698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9E38E-F00B-4F71-9E3B-F05CE228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1" y="224287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E2B9A-D3E8-4473-AF3A-D398CE7A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76" y="136263"/>
            <a:ext cx="3429000" cy="6457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E3735-2EDC-474B-83CB-1A5F2C1EB9CC}"/>
              </a:ext>
            </a:extLst>
          </p:cNvPr>
          <p:cNvSpPr/>
          <p:nvPr/>
        </p:nvSpPr>
        <p:spPr>
          <a:xfrm>
            <a:off x="3103747" y="6006905"/>
            <a:ext cx="295422" cy="540916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E61CD-73CF-4C20-B627-9EE82A20077F}"/>
              </a:ext>
            </a:extLst>
          </p:cNvPr>
          <p:cNvSpPr/>
          <p:nvPr/>
        </p:nvSpPr>
        <p:spPr>
          <a:xfrm>
            <a:off x="9467557" y="4600135"/>
            <a:ext cx="928468" cy="1786597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F34DC-4CD2-4E6C-84C7-20D10C8ADDD5}"/>
              </a:ext>
            </a:extLst>
          </p:cNvPr>
          <p:cNvSpPr txBox="1"/>
          <p:nvPr/>
        </p:nvSpPr>
        <p:spPr>
          <a:xfrm>
            <a:off x="933671" y="1378390"/>
            <a:ext cx="6494071" cy="67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Gunnar </a:t>
            </a:r>
            <a:r>
              <a:rPr lang="en-AU" dirty="0" err="1"/>
              <a:t>Farnebäck</a:t>
            </a:r>
            <a:r>
              <a:rPr lang="en-AU" dirty="0"/>
              <a:t> optical flow algorithm:</a:t>
            </a:r>
          </a:p>
          <a:p>
            <a:r>
              <a:rPr lang="en-AU" dirty="0"/>
              <a:t>“</a:t>
            </a:r>
            <a:r>
              <a:rPr lang="en-US" i="1" dirty="0"/>
              <a:t>Two-Frame Motion Estimation Based on Polynomial Expansion</a:t>
            </a:r>
            <a:r>
              <a:rPr lang="en-US" dirty="0"/>
              <a:t>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208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Intersection detection from still image</a:t>
            </a:r>
          </a:p>
          <a:p>
            <a:endParaRPr lang="en-AU" dirty="0"/>
          </a:p>
          <a:p>
            <a:r>
              <a:rPr lang="en-AU" dirty="0"/>
              <a:t>No other vehicles</a:t>
            </a:r>
          </a:p>
          <a:p>
            <a:endParaRPr lang="en-AU" dirty="0"/>
          </a:p>
          <a:p>
            <a:r>
              <a:rPr lang="en-AU" dirty="0"/>
              <a:t>Detectable road surface </a:t>
            </a:r>
          </a:p>
          <a:p>
            <a:endParaRPr lang="en-AU" dirty="0"/>
          </a:p>
          <a:p>
            <a:r>
              <a:rPr lang="en-AU" dirty="0"/>
              <a:t>Extension</a:t>
            </a:r>
          </a:p>
          <a:p>
            <a:pPr lvl="1"/>
            <a:r>
              <a:rPr lang="en-AU" dirty="0"/>
              <a:t>Driving line confirmation and intersection tracking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1486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96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42C-9DCE-4861-B66F-2D0A6F0C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CA33F-954E-440B-AD05-0F7A0447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201411" cy="40671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86EB4-0897-4610-89EC-1EA1394E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4144"/>
            <a:ext cx="12192000" cy="14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38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274D6-D199-4408-A252-8330DD08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91" y="863262"/>
            <a:ext cx="6834816" cy="51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16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259270-5980-41B1-A0AE-985E3638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91" y="863262"/>
            <a:ext cx="6834817" cy="51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0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, room, lit, light&#10;&#10;Description automatically generated">
            <a:extLst>
              <a:ext uri="{FF2B5EF4-FFF2-40B4-BE49-F238E27FC236}">
                <a16:creationId xmlns:a16="http://schemas.microsoft.com/office/drawing/2014/main" id="{5E13DC15-4A93-4907-90FE-569556C04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" y="2193836"/>
            <a:ext cx="5523722" cy="3121171"/>
          </a:xfrm>
          <a:prstGeom prst="rect">
            <a:avLst/>
          </a:prstGeom>
        </p:spPr>
      </p:pic>
      <p:pic>
        <p:nvPicPr>
          <p:cNvPr id="7" name="Picture 6" descr="An empty road&#10;&#10;Description automatically generated">
            <a:extLst>
              <a:ext uri="{FF2B5EF4-FFF2-40B4-BE49-F238E27FC236}">
                <a16:creationId xmlns:a16="http://schemas.microsoft.com/office/drawing/2014/main" id="{D5625E50-9E83-4FF7-9E18-3CC976FB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5" y="352832"/>
            <a:ext cx="4762500" cy="1657350"/>
          </a:xfrm>
          <a:prstGeom prst="rect">
            <a:avLst/>
          </a:prstGeom>
        </p:spPr>
      </p:pic>
      <p:pic>
        <p:nvPicPr>
          <p:cNvPr id="11" name="Picture 10" descr="A sign on the side of a road&#10;&#10;Description automatically generated">
            <a:extLst>
              <a:ext uri="{FF2B5EF4-FFF2-40B4-BE49-F238E27FC236}">
                <a16:creationId xmlns:a16="http://schemas.microsoft.com/office/drawing/2014/main" id="{471FC923-06AA-43E0-9E54-5E8A8C298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97" y="349858"/>
            <a:ext cx="4762500" cy="1657350"/>
          </a:xfrm>
          <a:prstGeom prst="rect">
            <a:avLst/>
          </a:prstGeom>
        </p:spPr>
      </p:pic>
      <p:pic>
        <p:nvPicPr>
          <p:cNvPr id="13" name="Picture 12" descr="A picture containing dark, screen, room, window&#10;&#10;Description automatically generated">
            <a:extLst>
              <a:ext uri="{FF2B5EF4-FFF2-40B4-BE49-F238E27FC236}">
                <a16:creationId xmlns:a16="http://schemas.microsoft.com/office/drawing/2014/main" id="{3701A853-3A71-4FBC-8508-B84F800C8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4" y="2193835"/>
            <a:ext cx="5523722" cy="3121171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795EA54-45A1-4905-A6D9-C04819CCF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27" y="5732453"/>
            <a:ext cx="2761861" cy="961128"/>
          </a:xfrm>
          <a:prstGeom prst="rect">
            <a:avLst/>
          </a:prstGeom>
        </p:spPr>
      </p:pic>
      <p:pic>
        <p:nvPicPr>
          <p:cNvPr id="6" name="Picture 5" descr="A picture containing fence&#10;&#10;Description automatically generated">
            <a:extLst>
              <a:ext uri="{FF2B5EF4-FFF2-40B4-BE49-F238E27FC236}">
                <a16:creationId xmlns:a16="http://schemas.microsoft.com/office/drawing/2014/main" id="{0B882954-0655-4AFD-B454-0CB707285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44" y="5732453"/>
            <a:ext cx="2761861" cy="96112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27543D4-45D1-474B-9454-DB1A34F5D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12" y="5731149"/>
            <a:ext cx="2761863" cy="96112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88B21CE-B782-4C7A-8402-2A2F39DFF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" y="5732453"/>
            <a:ext cx="2761861" cy="9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9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56BE735-C498-4895-BEF0-3B76A9E06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42986"/>
              </p:ext>
            </p:extLst>
          </p:nvPr>
        </p:nvGraphicFramePr>
        <p:xfrm>
          <a:off x="5765800" y="1819276"/>
          <a:ext cx="6178550" cy="3495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275">
                  <a:extLst>
                    <a:ext uri="{9D8B030D-6E8A-4147-A177-3AD203B41FA5}">
                      <a16:colId xmlns:a16="http://schemas.microsoft.com/office/drawing/2014/main" val="2388576249"/>
                    </a:ext>
                  </a:extLst>
                </a:gridCol>
                <a:gridCol w="3089275">
                  <a:extLst>
                    <a:ext uri="{9D8B030D-6E8A-4147-A177-3AD203B41FA5}">
                      <a16:colId xmlns:a16="http://schemas.microsoft.com/office/drawing/2014/main" val="3342413060"/>
                    </a:ext>
                  </a:extLst>
                </a:gridCol>
              </a:tblGrid>
              <a:tr h="4234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Correct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 Incorrect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61615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67.186% 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1.148%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429261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43.761%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0.391%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795990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74.868%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0.486%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13478"/>
                  </a:ext>
                </a:extLst>
              </a:tr>
            </a:tbl>
          </a:graphicData>
        </a:graphic>
      </p:graphicFrame>
      <p:pic>
        <p:nvPicPr>
          <p:cNvPr id="16" name="Picture 15" descr="An empty road&#10;&#10;Description automatically generated">
            <a:extLst>
              <a:ext uri="{FF2B5EF4-FFF2-40B4-BE49-F238E27FC236}">
                <a16:creationId xmlns:a16="http://schemas.microsoft.com/office/drawing/2014/main" id="{734CF4EA-1CFD-475D-BD58-4C2EF19B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5" y="352832"/>
            <a:ext cx="4762500" cy="1657350"/>
          </a:xfrm>
          <a:prstGeom prst="rect">
            <a:avLst/>
          </a:prstGeom>
        </p:spPr>
      </p:pic>
      <p:pic>
        <p:nvPicPr>
          <p:cNvPr id="17" name="Picture 16" descr="A picture containing dark, room, lit, light&#10;&#10;Description automatically generated">
            <a:extLst>
              <a:ext uri="{FF2B5EF4-FFF2-40B4-BE49-F238E27FC236}">
                <a16:creationId xmlns:a16="http://schemas.microsoft.com/office/drawing/2014/main" id="{47D8C4B4-B5DA-463C-B47A-5A1FD0758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" y="2193836"/>
            <a:ext cx="5523722" cy="31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17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ark, screen, room, window&#10;&#10;Description automatically generated">
            <a:extLst>
              <a:ext uri="{FF2B5EF4-FFF2-40B4-BE49-F238E27FC236}">
                <a16:creationId xmlns:a16="http://schemas.microsoft.com/office/drawing/2014/main" id="{E6AA8785-A519-4973-97CD-DFC97FD49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" y="2193836"/>
            <a:ext cx="5523722" cy="3121171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56BE735-C498-4895-BEF0-3B76A9E06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10349"/>
              </p:ext>
            </p:extLst>
          </p:nvPr>
        </p:nvGraphicFramePr>
        <p:xfrm>
          <a:off x="5765800" y="1819276"/>
          <a:ext cx="6178550" cy="3495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275">
                  <a:extLst>
                    <a:ext uri="{9D8B030D-6E8A-4147-A177-3AD203B41FA5}">
                      <a16:colId xmlns:a16="http://schemas.microsoft.com/office/drawing/2014/main" val="2388576249"/>
                    </a:ext>
                  </a:extLst>
                </a:gridCol>
                <a:gridCol w="3089275">
                  <a:extLst>
                    <a:ext uri="{9D8B030D-6E8A-4147-A177-3AD203B41FA5}">
                      <a16:colId xmlns:a16="http://schemas.microsoft.com/office/drawing/2014/main" val="3342413060"/>
                    </a:ext>
                  </a:extLst>
                </a:gridCol>
              </a:tblGrid>
              <a:tr h="4234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Correct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Incorrect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61615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  <a:endParaRPr lang="en-A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20.558%</a:t>
                      </a:r>
                      <a:endParaRPr lang="en-A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429261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  <a:endParaRPr lang="en-A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30.798%</a:t>
                      </a:r>
                      <a:endParaRPr lang="en-A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795990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75.261%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0.818%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13478"/>
                  </a:ext>
                </a:extLst>
              </a:tr>
            </a:tbl>
          </a:graphicData>
        </a:graphic>
      </p:graphicFrame>
      <p:pic>
        <p:nvPicPr>
          <p:cNvPr id="6" name="Picture 5" descr="A sign on the side of a road&#10;&#10;Description automatically generated">
            <a:extLst>
              <a:ext uri="{FF2B5EF4-FFF2-40B4-BE49-F238E27FC236}">
                <a16:creationId xmlns:a16="http://schemas.microsoft.com/office/drawing/2014/main" id="{28BAD23E-A6AD-4208-B213-A1342BA14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7" y="349858"/>
            <a:ext cx="47625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52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9298F637-5B2C-4B97-8A57-9F0ABC6C4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585913"/>
            <a:ext cx="10334625" cy="51673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B17181-BD1A-4CC6-864C-DBC6F2E174F5}"/>
              </a:ext>
            </a:extLst>
          </p:cNvPr>
          <p:cNvSpPr/>
          <p:nvPr/>
        </p:nvSpPr>
        <p:spPr>
          <a:xfrm>
            <a:off x="3321050" y="5829300"/>
            <a:ext cx="428625" cy="70802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1918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8802E-5967-4554-BEE4-2759BBAC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2" y="1377605"/>
            <a:ext cx="10828695" cy="5377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3FBD2-EE4E-453F-91E9-E82320DA17F9}"/>
              </a:ext>
            </a:extLst>
          </p:cNvPr>
          <p:cNvSpPr txBox="1"/>
          <p:nvPr/>
        </p:nvSpPr>
        <p:spPr>
          <a:xfrm>
            <a:off x="3730608" y="6646890"/>
            <a:ext cx="47307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/>
              <a:t>From: </a:t>
            </a:r>
            <a:r>
              <a:rPr lang="en-AU" sz="800" dirty="0">
                <a:hlinkClick r:id="rId3"/>
              </a:rPr>
              <a:t>https://www.wavemetrics.com/products/igorpro/imageprocessing/imagetransforms/histmodification</a:t>
            </a:r>
            <a:endParaRPr lang="en-AU" sz="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A4B662-0246-487F-AF27-8213D65B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8925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AF51A-064D-42EA-B81C-BAD0018A264D}"/>
              </a:ext>
            </a:extLst>
          </p:cNvPr>
          <p:cNvSpPr txBox="1"/>
          <p:nvPr/>
        </p:nvSpPr>
        <p:spPr>
          <a:xfrm>
            <a:off x="4240364" y="6052502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hlinkClick r:id="rId2"/>
              </a:rPr>
              <a:t>https://docs.opencv.org/master/dc/df6/tutorial_py_histogram_backprojection.html</a:t>
            </a:r>
            <a:endParaRPr lang="en-AU" sz="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477F22-A884-4C03-B4CD-5600FE9A01BC}"/>
              </a:ext>
            </a:extLst>
          </p:cNvPr>
          <p:cNvGrpSpPr/>
          <p:nvPr/>
        </p:nvGrpSpPr>
        <p:grpSpPr>
          <a:xfrm>
            <a:off x="544828" y="2112283"/>
            <a:ext cx="11102343" cy="3192597"/>
            <a:chOff x="703786" y="2102758"/>
            <a:chExt cx="11102343" cy="31925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EC4A307-E6E0-4124-A22F-BA9D03A21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31" b="33538"/>
            <a:stretch/>
          </p:blipFill>
          <p:spPr bwMode="auto">
            <a:xfrm>
              <a:off x="6671090" y="2102758"/>
              <a:ext cx="5135039" cy="319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D0E9A66-3AE8-4487-8466-4C9B3FC7E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9"/>
            <a:stretch/>
          </p:blipFill>
          <p:spPr bwMode="auto">
            <a:xfrm>
              <a:off x="703786" y="2102758"/>
              <a:ext cx="5135039" cy="319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49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1026" name="Picture 2" descr="Image result for unsw canberra">
            <a:extLst>
              <a:ext uri="{FF2B5EF4-FFF2-40B4-BE49-F238E27FC236}">
                <a16:creationId xmlns:a16="http://schemas.microsoft.com/office/drawing/2014/main" id="{A3CB23EF-A276-4E45-BEAF-1F278588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28" y="2178145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4D808-57C4-41F7-9A9C-D56E6792C05F}"/>
              </a:ext>
            </a:extLst>
          </p:cNvPr>
          <p:cNvGrpSpPr/>
          <p:nvPr/>
        </p:nvGrpSpPr>
        <p:grpSpPr>
          <a:xfrm>
            <a:off x="355356" y="2153527"/>
            <a:ext cx="2823943" cy="2823942"/>
            <a:chOff x="355356" y="2209799"/>
            <a:chExt cx="2823943" cy="28239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C2F411-CCF7-4E9D-8AA5-FF7D1318A71C}"/>
                </a:ext>
              </a:extLst>
            </p:cNvPr>
            <p:cNvSpPr/>
            <p:nvPr/>
          </p:nvSpPr>
          <p:spPr>
            <a:xfrm>
              <a:off x="1122849" y="2630658"/>
              <a:ext cx="1262942" cy="1251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3EE432-1C77-43AF-A2A8-BE941FB33F4E}"/>
                </a:ext>
              </a:extLst>
            </p:cNvPr>
            <p:cNvGrpSpPr/>
            <p:nvPr/>
          </p:nvGrpSpPr>
          <p:grpSpPr>
            <a:xfrm>
              <a:off x="355356" y="2209799"/>
              <a:ext cx="2823943" cy="2823942"/>
              <a:chOff x="355356" y="2209799"/>
              <a:chExt cx="2823943" cy="282394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E3F883-1B3F-4977-A2C4-5F4D66F162CA}"/>
                  </a:ext>
                </a:extLst>
              </p:cNvPr>
              <p:cNvSpPr/>
              <p:nvPr/>
            </p:nvSpPr>
            <p:spPr>
              <a:xfrm>
                <a:off x="355356" y="3868614"/>
                <a:ext cx="2823943" cy="11651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323E55-5299-4AB9-BDF5-A0DEBE31B06B}"/>
                  </a:ext>
                </a:extLst>
              </p:cNvPr>
              <p:cNvSpPr/>
              <p:nvPr/>
            </p:nvSpPr>
            <p:spPr>
              <a:xfrm>
                <a:off x="355356" y="2209799"/>
                <a:ext cx="2823943" cy="4349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0A0EF-0435-4084-A6A3-AB100C904DFE}"/>
                  </a:ext>
                </a:extLst>
              </p:cNvPr>
              <p:cNvSpPr/>
              <p:nvPr/>
            </p:nvSpPr>
            <p:spPr>
              <a:xfrm>
                <a:off x="2377440" y="2362199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C503B8-50C7-4A2B-BF9F-E00869155A2C}"/>
                  </a:ext>
                </a:extLst>
              </p:cNvPr>
              <p:cNvSpPr/>
              <p:nvPr/>
            </p:nvSpPr>
            <p:spPr>
              <a:xfrm>
                <a:off x="355356" y="2437665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15" name="Picture 2" descr="Image result for unsw canberra">
            <a:extLst>
              <a:ext uri="{FF2B5EF4-FFF2-40B4-BE49-F238E27FC236}">
                <a16:creationId xmlns:a16="http://schemas.microsoft.com/office/drawing/2014/main" id="{038EEE22-2AC8-42DA-AD49-6968D7DD9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03" y="2153527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012409-EAF0-4DD0-A8F0-B3670700720B}"/>
              </a:ext>
            </a:extLst>
          </p:cNvPr>
          <p:cNvGrpSpPr/>
          <p:nvPr/>
        </p:nvGrpSpPr>
        <p:grpSpPr>
          <a:xfrm>
            <a:off x="9012703" y="2153527"/>
            <a:ext cx="2823943" cy="2823942"/>
            <a:chOff x="355356" y="2209799"/>
            <a:chExt cx="2823943" cy="28239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523F23-288F-42DA-9448-5971DA910008}"/>
                </a:ext>
              </a:extLst>
            </p:cNvPr>
            <p:cNvSpPr/>
            <p:nvPr/>
          </p:nvSpPr>
          <p:spPr>
            <a:xfrm>
              <a:off x="355356" y="3868614"/>
              <a:ext cx="2823943" cy="11651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F90A5B-24ED-4621-A4C4-E4BE5A91D96E}"/>
                </a:ext>
              </a:extLst>
            </p:cNvPr>
            <p:cNvSpPr/>
            <p:nvPr/>
          </p:nvSpPr>
          <p:spPr>
            <a:xfrm>
              <a:off x="355356" y="2209799"/>
              <a:ext cx="2823943" cy="434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93695E-D5C1-4F46-95F0-99E7FC0FA2B9}"/>
                </a:ext>
              </a:extLst>
            </p:cNvPr>
            <p:cNvSpPr/>
            <p:nvPr/>
          </p:nvSpPr>
          <p:spPr>
            <a:xfrm>
              <a:off x="2377440" y="2362199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4BD027-DE51-4997-8095-E7555BA2741C}"/>
                </a:ext>
              </a:extLst>
            </p:cNvPr>
            <p:cNvSpPr/>
            <p:nvPr/>
          </p:nvSpPr>
          <p:spPr>
            <a:xfrm>
              <a:off x="355356" y="2437665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2" name="Equals 21">
            <a:extLst>
              <a:ext uri="{FF2B5EF4-FFF2-40B4-BE49-F238E27FC236}">
                <a16:creationId xmlns:a16="http://schemas.microsoft.com/office/drawing/2014/main" id="{64048435-C123-433A-B7DC-7925A3E00B40}"/>
              </a:ext>
            </a:extLst>
          </p:cNvPr>
          <p:cNvSpPr/>
          <p:nvPr/>
        </p:nvSpPr>
        <p:spPr>
          <a:xfrm>
            <a:off x="7833579" y="3150983"/>
            <a:ext cx="894617" cy="829029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/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blipFill>
                <a:blip r:embed="rId4"/>
                <a:stretch>
                  <a:fillRect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75389C1-9697-4F6D-9D6E-3CDEA2D3EB0D}"/>
              </a:ext>
            </a:extLst>
          </p:cNvPr>
          <p:cNvSpPr txBox="1"/>
          <p:nvPr/>
        </p:nvSpPr>
        <p:spPr>
          <a:xfrm>
            <a:off x="4568833" y="5489545"/>
            <a:ext cx="29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Hadamard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/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/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blipFill>
                <a:blip r:embed="rId6"/>
                <a:stretch>
                  <a:fillRect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/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1809AC9A-701B-4036-BED3-C33FE7ED2623}"/>
              </a:ext>
            </a:extLst>
          </p:cNvPr>
          <p:cNvSpPr/>
          <p:nvPr/>
        </p:nvSpPr>
        <p:spPr>
          <a:xfrm>
            <a:off x="3579190" y="3237644"/>
            <a:ext cx="704944" cy="704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139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4B82DF1-5184-4BD8-8D8C-CBC15220F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6947"/>
            <a:ext cx="10515600" cy="424410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CC860F8-0160-459C-BA16-597E1B5E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30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bezier curve">
            <a:extLst>
              <a:ext uri="{FF2B5EF4-FFF2-40B4-BE49-F238E27FC236}">
                <a16:creationId xmlns:a16="http://schemas.microsoft.com/office/drawing/2014/main" id="{E43BEB49-C236-4815-8D60-8D3DACC0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3" y="1198344"/>
            <a:ext cx="9258313" cy="38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164FD-E8D0-4162-8CA1-A588A73B2B17}"/>
              </a:ext>
            </a:extLst>
          </p:cNvPr>
          <p:cNvSpPr txBox="1"/>
          <p:nvPr/>
        </p:nvSpPr>
        <p:spPr>
          <a:xfrm>
            <a:off x="4364595" y="6285391"/>
            <a:ext cx="3462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From: </a:t>
            </a:r>
            <a:r>
              <a:rPr lang="en-AU" sz="1100" dirty="0">
                <a:hlinkClick r:id="rId3"/>
              </a:rPr>
              <a:t>https://en.wikipedia.org/wiki/B%C3%A9zier_curve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508527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C5BD9A-1801-4AEF-A718-814D7CE0A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69" y="761969"/>
            <a:ext cx="5334061" cy="533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09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E2B9A-D3E8-4473-AF3A-D398CE7A9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76" y="136263"/>
            <a:ext cx="3429000" cy="6457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AE61CD-73CF-4C20-B627-9EE82A20077F}"/>
              </a:ext>
            </a:extLst>
          </p:cNvPr>
          <p:cNvSpPr/>
          <p:nvPr/>
        </p:nvSpPr>
        <p:spPr>
          <a:xfrm>
            <a:off x="9467557" y="4600135"/>
            <a:ext cx="928468" cy="1786597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F34DC-4CD2-4E6C-84C7-20D10C8ADDD5}"/>
              </a:ext>
            </a:extLst>
          </p:cNvPr>
          <p:cNvSpPr txBox="1"/>
          <p:nvPr/>
        </p:nvSpPr>
        <p:spPr>
          <a:xfrm>
            <a:off x="933671" y="1378390"/>
            <a:ext cx="6494071" cy="67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Gunnar </a:t>
            </a:r>
            <a:r>
              <a:rPr lang="en-AU" dirty="0" err="1"/>
              <a:t>Farnebäck</a:t>
            </a:r>
            <a:r>
              <a:rPr lang="en-AU" dirty="0"/>
              <a:t> optical flow algorithm:</a:t>
            </a:r>
          </a:p>
          <a:p>
            <a:r>
              <a:rPr lang="en-AU" dirty="0"/>
              <a:t>“</a:t>
            </a:r>
            <a:r>
              <a:rPr lang="en-US" i="1" dirty="0"/>
              <a:t>Two-Frame Motion Estimation Based on Polynomial Expansion</a:t>
            </a:r>
            <a:r>
              <a:rPr lang="en-US" dirty="0"/>
              <a:t>”</a:t>
            </a:r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FEB8A8-5675-44D0-B2ED-5ED04BA89FC9}"/>
              </a:ext>
            </a:extLst>
          </p:cNvPr>
          <p:cNvGrpSpPr/>
          <p:nvPr/>
        </p:nvGrpSpPr>
        <p:grpSpPr>
          <a:xfrm>
            <a:off x="514225" y="2290611"/>
            <a:ext cx="5672688" cy="2149253"/>
            <a:chOff x="514225" y="3817572"/>
            <a:chExt cx="5672688" cy="21492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F52125-50F1-4324-B762-C364AC91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225" y="3817572"/>
              <a:ext cx="3099414" cy="5605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47D02C-F075-47B6-B30D-E8E1342F2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846" y="4378104"/>
              <a:ext cx="5637067" cy="11119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28D33F-E2D3-4282-AB4B-88E98332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872" y="5490074"/>
              <a:ext cx="2214585" cy="4767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04C104-981A-4B97-8C88-AE0227A2A48F}"/>
              </a:ext>
            </a:extLst>
          </p:cNvPr>
          <p:cNvGrpSpPr/>
          <p:nvPr/>
        </p:nvGrpSpPr>
        <p:grpSpPr>
          <a:xfrm>
            <a:off x="514225" y="4694501"/>
            <a:ext cx="3026046" cy="2163499"/>
            <a:chOff x="7658100" y="3869372"/>
            <a:chExt cx="3026046" cy="21634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4E843A-C4B5-45C9-BA87-16B900D6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8100" y="3869372"/>
              <a:ext cx="3026046" cy="14342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157B25-21DC-4DA8-BDD7-D3709B9B5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97235" y="5472339"/>
              <a:ext cx="1953851" cy="560532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24DD954-2286-4D6A-9F72-E2B0404AEF89}"/>
              </a:ext>
            </a:extLst>
          </p:cNvPr>
          <p:cNvSpPr/>
          <p:nvPr/>
        </p:nvSpPr>
        <p:spPr>
          <a:xfrm>
            <a:off x="657225" y="2290611"/>
            <a:ext cx="5838825" cy="44626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1AF694-4489-4E12-92C1-98E665DC09F1}"/>
              </a:ext>
            </a:extLst>
          </p:cNvPr>
          <p:cNvSpPr/>
          <p:nvPr/>
        </p:nvSpPr>
        <p:spPr>
          <a:xfrm>
            <a:off x="657225" y="4523645"/>
            <a:ext cx="5838825" cy="2229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234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A5C4-CB36-4E5D-B093-84CEA2D5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with Hough Transform</a:t>
            </a:r>
            <a:endParaRPr lang="en-AU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4C80A9-593D-4D10-9702-805C8334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820119"/>
            <a:ext cx="4877781" cy="4242296"/>
          </a:xfrm>
          <a:prstGeom prst="rect">
            <a:avLst/>
          </a:prstGeom>
        </p:spPr>
      </p:pic>
      <p:pic>
        <p:nvPicPr>
          <p:cNvPr id="7" name="Picture 6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DB43B870-FABD-4951-BA52-798B8B755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0" y="1971675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36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5269E4-75F2-4E95-B2A4-8D77F71F4922}"/>
              </a:ext>
            </a:extLst>
          </p:cNvPr>
          <p:cNvGrpSpPr/>
          <p:nvPr/>
        </p:nvGrpSpPr>
        <p:grpSpPr>
          <a:xfrm>
            <a:off x="898098" y="104775"/>
            <a:ext cx="10395804" cy="6858000"/>
            <a:chOff x="898098" y="0"/>
            <a:chExt cx="10395804" cy="685800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72D6F4A4-BA95-4B70-9BAF-A1D800A8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98" y="0"/>
              <a:ext cx="4284341" cy="6858000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DE5C15E9-51C9-4815-AF3C-26C9F87FA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241" y="0"/>
              <a:ext cx="438066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896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480E0-1604-478C-866C-EB4C39C95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155" y="0"/>
            <a:ext cx="663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01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E1E1819-DEBF-4459-B285-89116CC27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978"/>
            <a:ext cx="12192000" cy="45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54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88D65-87C0-432B-B064-938A76A8DE93}"/>
              </a:ext>
            </a:extLst>
          </p:cNvPr>
          <p:cNvSpPr txBox="1"/>
          <p:nvPr/>
        </p:nvSpPr>
        <p:spPr>
          <a:xfrm>
            <a:off x="2919368" y="2667698"/>
            <a:ext cx="854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F904-8330-4C7C-8C46-6E45EE4B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" y="1057938"/>
            <a:ext cx="12098694" cy="58000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B7ED50-33CD-4B1D-A321-1F528259CABA}"/>
              </a:ext>
            </a:extLst>
          </p:cNvPr>
          <p:cNvSpPr txBox="1">
            <a:spLocks/>
          </p:cNvSpPr>
          <p:nvPr/>
        </p:nvSpPr>
        <p:spPr>
          <a:xfrm>
            <a:off x="0" y="-117445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/>
              <a:t>Mapping data (OSM, Google maps)</a:t>
            </a:r>
          </a:p>
        </p:txBody>
      </p:sp>
    </p:spTree>
    <p:extLst>
      <p:ext uri="{BB962C8B-B14F-4D97-AF65-F5344CB8AC3E}">
        <p14:creationId xmlns:p14="http://schemas.microsoft.com/office/powerpoint/2010/main" val="2194228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88D65-87C0-432B-B064-938A76A8DE93}"/>
              </a:ext>
            </a:extLst>
          </p:cNvPr>
          <p:cNvSpPr txBox="1"/>
          <p:nvPr/>
        </p:nvSpPr>
        <p:spPr>
          <a:xfrm>
            <a:off x="2919368" y="2667698"/>
            <a:ext cx="854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75A60-55A7-4299-BB55-C1D036ED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2192000" cy="6223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E48838-3E3B-417F-8E99-A9AA21F96B43}"/>
              </a:ext>
            </a:extLst>
          </p:cNvPr>
          <p:cNvSpPr/>
          <p:nvPr/>
        </p:nvSpPr>
        <p:spPr>
          <a:xfrm>
            <a:off x="67112" y="3137483"/>
            <a:ext cx="9219501" cy="117445"/>
          </a:xfrm>
          <a:prstGeom prst="rect">
            <a:avLst/>
          </a:prstGeom>
          <a:solidFill>
            <a:srgbClr val="FACD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DE2C37-DFB3-459F-A7A0-672680C98081}"/>
              </a:ext>
            </a:extLst>
          </p:cNvPr>
          <p:cNvSpPr/>
          <p:nvPr/>
        </p:nvSpPr>
        <p:spPr>
          <a:xfrm>
            <a:off x="83890" y="4562427"/>
            <a:ext cx="9219501" cy="117445"/>
          </a:xfrm>
          <a:prstGeom prst="rect">
            <a:avLst/>
          </a:prstGeom>
          <a:solidFill>
            <a:srgbClr val="FACD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D6611-8651-4DA9-8222-E84AAE5B6999}"/>
              </a:ext>
            </a:extLst>
          </p:cNvPr>
          <p:cNvSpPr/>
          <p:nvPr/>
        </p:nvSpPr>
        <p:spPr>
          <a:xfrm>
            <a:off x="83890" y="3862537"/>
            <a:ext cx="1795245" cy="1174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40330-1159-4955-8512-913B951FD493}"/>
              </a:ext>
            </a:extLst>
          </p:cNvPr>
          <p:cNvSpPr/>
          <p:nvPr/>
        </p:nvSpPr>
        <p:spPr>
          <a:xfrm>
            <a:off x="83889" y="4805492"/>
            <a:ext cx="1795245" cy="1174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747BC0CA-64DD-462A-93A5-7FB7169D88F1}"/>
              </a:ext>
            </a:extLst>
          </p:cNvPr>
          <p:cNvSpPr/>
          <p:nvPr/>
        </p:nvSpPr>
        <p:spPr>
          <a:xfrm>
            <a:off x="7193558" y="2911089"/>
            <a:ext cx="159392" cy="1174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4B0C6D3B-D2B7-4CF0-BB30-4B4ABFB7E8EA}"/>
              </a:ext>
            </a:extLst>
          </p:cNvPr>
          <p:cNvSpPr/>
          <p:nvPr/>
        </p:nvSpPr>
        <p:spPr>
          <a:xfrm>
            <a:off x="7193558" y="4302262"/>
            <a:ext cx="159392" cy="1174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6DDFAB-A669-4C01-854D-F72707BE05B0}"/>
              </a:ext>
            </a:extLst>
          </p:cNvPr>
          <p:cNvSpPr/>
          <p:nvPr/>
        </p:nvSpPr>
        <p:spPr>
          <a:xfrm>
            <a:off x="0" y="2668024"/>
            <a:ext cx="9219501" cy="117445"/>
          </a:xfrm>
          <a:prstGeom prst="rect">
            <a:avLst/>
          </a:prstGeom>
          <a:solidFill>
            <a:schemeClr val="tx1">
              <a:lumMod val="95000"/>
              <a:lumOff val="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43204-5F93-43CB-84F0-44CF283D7055}"/>
              </a:ext>
            </a:extLst>
          </p:cNvPr>
          <p:cNvSpPr txBox="1">
            <a:spLocks/>
          </p:cNvSpPr>
          <p:nvPr/>
        </p:nvSpPr>
        <p:spPr>
          <a:xfrm>
            <a:off x="0" y="-117445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/>
              <a:t>Mapping data (OSM, Google maps)</a:t>
            </a:r>
          </a:p>
        </p:txBody>
      </p:sp>
    </p:spTree>
    <p:extLst>
      <p:ext uri="{BB962C8B-B14F-4D97-AF65-F5344CB8AC3E}">
        <p14:creationId xmlns:p14="http://schemas.microsoft.com/office/powerpoint/2010/main" val="250300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2823100" y="2263806"/>
            <a:ext cx="936890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050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0B1C85-9E28-46ED-BAAA-23782207E04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/>
              <a:t>Simulation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1D44B-8D28-4659-9656-9A9211E1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3"/>
            <a:ext cx="6670643" cy="5330504"/>
          </a:xfrm>
          <a:prstGeom prst="rect">
            <a:avLst/>
          </a:prstGeom>
        </p:spPr>
      </p:pic>
      <p:pic>
        <p:nvPicPr>
          <p:cNvPr id="5" name="Picture 4" descr="A tent on a beach&#10;&#10;Description automatically generated">
            <a:extLst>
              <a:ext uri="{FF2B5EF4-FFF2-40B4-BE49-F238E27FC236}">
                <a16:creationId xmlns:a16="http://schemas.microsoft.com/office/drawing/2014/main" id="{D21E5053-21EB-483E-832E-D9B3C7EC4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86" y="1380339"/>
            <a:ext cx="5036191" cy="50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3204840" y="3826276"/>
            <a:ext cx="210400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9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1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F9A9B0-162D-408E-B594-8E6C12DB6BC2}"/>
              </a:ext>
            </a:extLst>
          </p:cNvPr>
          <p:cNvCxnSpPr>
            <a:stCxn id="210" idx="0"/>
          </p:cNvCxnSpPr>
          <p:nvPr/>
        </p:nvCxnSpPr>
        <p:spPr>
          <a:xfrm flipV="1">
            <a:off x="1626707" y="3545058"/>
            <a:ext cx="610056" cy="11534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075D92-2E76-4C9A-A3A7-9CFD99C5A5B4}"/>
              </a:ext>
            </a:extLst>
          </p:cNvPr>
          <p:cNvCxnSpPr>
            <a:cxnSpLocks/>
          </p:cNvCxnSpPr>
          <p:nvPr/>
        </p:nvCxnSpPr>
        <p:spPr>
          <a:xfrm flipH="1" flipV="1">
            <a:off x="7905327" y="2442063"/>
            <a:ext cx="16283" cy="2827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1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IPM</a:t>
            </a:r>
          </a:p>
        </p:txBody>
      </p:sp>
      <p:pic>
        <p:nvPicPr>
          <p:cNvPr id="7" name="Picture 6" descr="A tent in the background&#10;&#10;Description automatically generated">
            <a:extLst>
              <a:ext uri="{FF2B5EF4-FFF2-40B4-BE49-F238E27FC236}">
                <a16:creationId xmlns:a16="http://schemas.microsoft.com/office/drawing/2014/main" id="{18E2BADD-06E8-4373-9690-1319F352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8716"/>
            <a:ext cx="12192000" cy="4064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A731696-08A3-4C4E-A8AA-CB6B55A8FC61}"/>
              </a:ext>
            </a:extLst>
          </p:cNvPr>
          <p:cNvSpPr/>
          <p:nvPr/>
        </p:nvSpPr>
        <p:spPr>
          <a:xfrm>
            <a:off x="1941343" y="4107766"/>
            <a:ext cx="422030" cy="10132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D25AFF8-FCD5-43FA-970F-2BEC64174206}"/>
              </a:ext>
            </a:extLst>
          </p:cNvPr>
          <p:cNvSpPr/>
          <p:nvPr/>
        </p:nvSpPr>
        <p:spPr>
          <a:xfrm>
            <a:off x="6096000" y="4745459"/>
            <a:ext cx="248532" cy="11816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BB14B-0FFD-4372-9CAF-05D7F1C27625}"/>
              </a:ext>
            </a:extLst>
          </p:cNvPr>
          <p:cNvSpPr txBox="1"/>
          <p:nvPr/>
        </p:nvSpPr>
        <p:spPr>
          <a:xfrm>
            <a:off x="2439226" y="442972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5m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50F32-2457-4BBA-9DFD-E01A245F6EF9}"/>
              </a:ext>
            </a:extLst>
          </p:cNvPr>
          <p:cNvSpPr txBox="1"/>
          <p:nvPr/>
        </p:nvSpPr>
        <p:spPr>
          <a:xfrm>
            <a:off x="6525364" y="5013136"/>
            <a:ext cx="76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5m</a:t>
            </a:r>
          </a:p>
          <a:p>
            <a:r>
              <a:rPr lang="en-AU" b="1" dirty="0">
                <a:solidFill>
                  <a:schemeClr val="bg1"/>
                </a:solidFill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237500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316</Words>
  <Application>Microsoft Office PowerPoint</Application>
  <PresentationFormat>Widescreen</PresentationFormat>
  <Paragraphs>87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An interpretable system for single camera autonomous vehicle navigation localisation</vt:lpstr>
      <vt:lpstr>Focus</vt:lpstr>
      <vt:lpstr>Scope</vt:lpstr>
      <vt:lpstr>Mask Matching</vt:lpstr>
      <vt:lpstr>PowerPoint Presentation</vt:lpstr>
      <vt:lpstr>PowerPoint Presentation</vt:lpstr>
      <vt:lpstr>IPM</vt:lpstr>
      <vt:lpstr>IPM</vt:lpstr>
      <vt:lpstr>IPM</vt:lpstr>
      <vt:lpstr>PowerPoint Presentation</vt:lpstr>
      <vt:lpstr>PowerPoint Presentation</vt:lpstr>
      <vt:lpstr>Histogram Backprojection</vt:lpstr>
      <vt:lpstr>Histogram Backprojection</vt:lpstr>
      <vt:lpstr>PowerPoint Presentation</vt:lpstr>
      <vt:lpstr>PowerPoint Presentation</vt:lpstr>
      <vt:lpstr>Feature mask generation</vt:lpstr>
      <vt:lpstr>PowerPoint Presentation</vt:lpstr>
      <vt:lpstr>PowerPoint Presentation</vt:lpstr>
      <vt:lpstr>Driving line generation</vt:lpstr>
      <vt:lpstr>PowerPoint Presentation</vt:lpstr>
      <vt:lpstr>PowerPoint Presentation</vt:lpstr>
      <vt:lpstr>PowerPoint Presentation</vt:lpstr>
      <vt:lpstr>Mask Matching</vt:lpstr>
      <vt:lpstr>Mask Matching</vt:lpstr>
      <vt:lpstr>Mask Matching</vt:lpstr>
      <vt:lpstr>PowerPoint Presentation</vt:lpstr>
      <vt:lpstr>PowerPoint Presentation</vt:lpstr>
      <vt:lpstr>Optical flow</vt:lpstr>
      <vt:lpstr>Optical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Histogram Backprojection</vt:lpstr>
      <vt:lpstr>Histogram Backprojection</vt:lpstr>
      <vt:lpstr>Histogram Backprojection</vt:lpstr>
      <vt:lpstr>PowerPoint Presentation</vt:lpstr>
      <vt:lpstr>PowerPoint Presentation</vt:lpstr>
      <vt:lpstr>PowerPoint Presentation</vt:lpstr>
      <vt:lpstr>Optical flow</vt:lpstr>
      <vt:lpstr>Edge detection with Hough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McDonnell</dc:creator>
  <cp:lastModifiedBy>Michael McDonnell</cp:lastModifiedBy>
  <cp:revision>49</cp:revision>
  <dcterms:created xsi:type="dcterms:W3CDTF">2019-09-06T01:21:10Z</dcterms:created>
  <dcterms:modified xsi:type="dcterms:W3CDTF">2019-10-17T01:11:33Z</dcterms:modified>
</cp:coreProperties>
</file>